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88968" autoAdjust="0"/>
  </p:normalViewPr>
  <p:slideViewPr>
    <p:cSldViewPr>
      <p:cViewPr varScale="1">
        <p:scale>
          <a:sx n="49" d="100"/>
          <a:sy n="49" d="100"/>
        </p:scale>
        <p:origin x="2322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Incidentes</c:v>
                </c:pt>
              </c:strCache>
            </c:strRef>
          </c:tx>
          <c:invertIfNegative val="0"/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00-411C-AD6F-55A2E511536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Prevalentes</c:v>
                </c:pt>
              </c:strCache>
            </c:strRef>
          </c:tx>
          <c:invertIfNegative val="0"/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00-411C-AD6F-55A2E5115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46528"/>
        <c:axId val="104792064"/>
      </c:barChart>
      <c:catAx>
        <c:axId val="101046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4792064"/>
        <c:crosses val="autoZero"/>
        <c:auto val="1"/>
        <c:lblAlgn val="ctr"/>
        <c:lblOffset val="100"/>
        <c:noMultiLvlLbl val="0"/>
      </c:catAx>
      <c:valAx>
        <c:axId val="104792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0465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489873950941347"/>
          <c:y val="2.0980137351567781E-2"/>
          <c:w val="0.53340883315511534"/>
          <c:h val="0.838535240999003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Hoja1!$A$2:$A$9</c:f>
              <c:strCache>
                <c:ptCount val="8"/>
                <c:pt idx="0">
                  <c:v>Visual</c:v>
                </c:pt>
                <c:pt idx="1">
                  <c:v>Sin discapacidad</c:v>
                </c:pt>
                <c:pt idx="2">
                  <c:v>Motora</c:v>
                </c:pt>
                <c:pt idx="3">
                  <c:v>Discapacidades multiples</c:v>
                </c:pt>
                <c:pt idx="4">
                  <c:v>Auditiva</c:v>
                </c:pt>
                <c:pt idx="5">
                  <c:v>Autocuidado</c:v>
                </c:pt>
                <c:pt idx="6">
                  <c:v>Odontologica</c:v>
                </c:pt>
                <c:pt idx="7">
                  <c:v>Mental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14</c:v>
                </c:pt>
                <c:pt idx="1">
                  <c:v>59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FC-4373-B3DC-29017EFF4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722176"/>
        <c:axId val="60744448"/>
      </c:barChart>
      <c:catAx>
        <c:axId val="607221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60744448"/>
        <c:crosses val="autoZero"/>
        <c:auto val="1"/>
        <c:lblAlgn val="ctr"/>
        <c:lblOffset val="100"/>
        <c:noMultiLvlLbl val="0"/>
      </c:catAx>
      <c:valAx>
        <c:axId val="6074444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607221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Masculino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17</c:v>
                </c:pt>
                <c:pt idx="1">
                  <c:v>7</c:v>
                </c:pt>
                <c:pt idx="2">
                  <c:v>16</c:v>
                </c:pt>
                <c:pt idx="3">
                  <c:v>7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6-4DD7-98E8-C988AA35D1C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Femenino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19</c:v>
                </c:pt>
                <c:pt idx="1">
                  <c:v>3</c:v>
                </c:pt>
                <c:pt idx="2">
                  <c:v>11</c:v>
                </c:pt>
                <c:pt idx="3">
                  <c:v>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76-4DD7-98E8-C988AA35D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844672"/>
        <c:axId val="105251968"/>
      </c:barChart>
      <c:catAx>
        <c:axId val="1048446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5251968"/>
        <c:crosses val="autoZero"/>
        <c:auto val="1"/>
        <c:lblAlgn val="ctr"/>
        <c:lblOffset val="100"/>
        <c:noMultiLvlLbl val="0"/>
      </c:catAx>
      <c:valAx>
        <c:axId val="10525196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48446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Metformina-Insulinas </c:v>
                </c:pt>
                <c:pt idx="1">
                  <c:v>Sin tratamiento </c:v>
                </c:pt>
                <c:pt idx="2">
                  <c:v>Glibenclamida</c:v>
                </c:pt>
                <c:pt idx="3">
                  <c:v>Metformina</c:v>
                </c:pt>
                <c:pt idx="4">
                  <c:v>Combinado oral </c:v>
                </c:pt>
                <c:pt idx="5">
                  <c:v>Insulinas </c:v>
                </c:pt>
                <c:pt idx="6">
                  <c:v>Acarbosa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10</c:v>
                </c:pt>
                <c:pt idx="1">
                  <c:v>12</c:v>
                </c:pt>
                <c:pt idx="2">
                  <c:v>8</c:v>
                </c:pt>
                <c:pt idx="3">
                  <c:v>24</c:v>
                </c:pt>
                <c:pt idx="4">
                  <c:v>14</c:v>
                </c:pt>
                <c:pt idx="5">
                  <c:v>17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AD-44C8-820E-810298D42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297408"/>
        <c:axId val="105298944"/>
      </c:barChart>
      <c:catAx>
        <c:axId val="10529740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5298944"/>
        <c:crosses val="autoZero"/>
        <c:auto val="1"/>
        <c:lblAlgn val="ctr"/>
        <c:lblOffset val="100"/>
        <c:noMultiLvlLbl val="0"/>
      </c:catAx>
      <c:valAx>
        <c:axId val="10529894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52974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19</c:v>
                </c:pt>
                <c:pt idx="1">
                  <c:v>6</c:v>
                </c:pt>
                <c:pt idx="2">
                  <c:v>11</c:v>
                </c:pt>
                <c:pt idx="3">
                  <c:v>24</c:v>
                </c:pt>
                <c:pt idx="4">
                  <c:v>19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E5-4E7C-86AF-A0907EA30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001152"/>
        <c:axId val="108122112"/>
      </c:barChart>
      <c:catAx>
        <c:axId val="1080011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8122112"/>
        <c:crosses val="autoZero"/>
        <c:auto val="1"/>
        <c:lblAlgn val="ctr"/>
        <c:lblOffset val="100"/>
        <c:noMultiLvlLbl val="0"/>
      </c:catAx>
      <c:valAx>
        <c:axId val="10812211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80011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Combinado oral</c:v>
                </c:pt>
                <c:pt idx="1">
                  <c:v>Metformina-Insulina </c:v>
                </c:pt>
                <c:pt idx="2">
                  <c:v>Glibenclamida</c:v>
                </c:pt>
                <c:pt idx="3">
                  <c:v>No Especificado</c:v>
                </c:pt>
                <c:pt idx="4">
                  <c:v>Metformina</c:v>
                </c:pt>
                <c:pt idx="5">
                  <c:v>Insulinas   </c:v>
                </c:pt>
                <c:pt idx="6">
                  <c:v>Dieta y Ejercicio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13</c:v>
                </c:pt>
                <c:pt idx="1">
                  <c:v>5</c:v>
                </c:pt>
                <c:pt idx="2">
                  <c:v>3</c:v>
                </c:pt>
                <c:pt idx="3">
                  <c:v>13</c:v>
                </c:pt>
                <c:pt idx="4">
                  <c:v>18</c:v>
                </c:pt>
                <c:pt idx="5">
                  <c:v>33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52-427B-96B2-89BA8E445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184704"/>
        <c:axId val="108187008"/>
      </c:barChart>
      <c:catAx>
        <c:axId val="1081847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8187008"/>
        <c:crosses val="autoZero"/>
        <c:auto val="1"/>
        <c:lblAlgn val="ctr"/>
        <c:lblOffset val="100"/>
        <c:noMultiLvlLbl val="0"/>
      </c:catAx>
      <c:valAx>
        <c:axId val="10818700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81847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8</c:v>
                </c:pt>
                <c:pt idx="3">
                  <c:v>17</c:v>
                </c:pt>
                <c:pt idx="4">
                  <c:v>35</c:v>
                </c:pt>
                <c:pt idx="5">
                  <c:v>18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E2-4E70-A0B3-3DEB90DBA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450560"/>
        <c:axId val="108452096"/>
      </c:barChart>
      <c:catAx>
        <c:axId val="1084505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8452096"/>
        <c:crosses val="autoZero"/>
        <c:auto val="1"/>
        <c:lblAlgn val="ctr"/>
        <c:lblOffset val="100"/>
        <c:noMultiLvlLbl val="0"/>
      </c:catAx>
      <c:valAx>
        <c:axId val="10845209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84505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Infrapeso</c:v>
                </c:pt>
                <c:pt idx="1">
                  <c:v>Normal</c:v>
                </c:pt>
                <c:pt idx="2">
                  <c:v>Sobrepeso</c:v>
                </c:pt>
                <c:pt idx="3">
                  <c:v>Obesidad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</c:v>
                </c:pt>
                <c:pt idx="1">
                  <c:v>22</c:v>
                </c:pt>
                <c:pt idx="2">
                  <c:v>29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46-4090-8751-3E7AD9F7AC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557568"/>
        <c:axId val="60563456"/>
      </c:barChart>
      <c:catAx>
        <c:axId val="6055756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60563456"/>
        <c:crosses val="autoZero"/>
        <c:auto val="1"/>
        <c:lblAlgn val="ctr"/>
        <c:lblOffset val="100"/>
        <c:noMultiLvlLbl val="0"/>
      </c:catAx>
      <c:valAx>
        <c:axId val="6056345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605575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16 o mas</c:v>
                </c:pt>
                <c:pt idx="1">
                  <c:v>11 - 15</c:v>
                </c:pt>
                <c:pt idx="2">
                  <c:v>6 - 10</c:v>
                </c:pt>
                <c:pt idx="3">
                  <c:v>0 - 5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23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F0-4D80-AE82-C14BDF8A5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604416"/>
        <c:axId val="60605952"/>
      </c:barChart>
      <c:catAx>
        <c:axId val="6060441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60605952"/>
        <c:crosses val="autoZero"/>
        <c:auto val="1"/>
        <c:lblAlgn val="ctr"/>
        <c:lblOffset val="100"/>
        <c:noMultiLvlLbl val="0"/>
      </c:catAx>
      <c:valAx>
        <c:axId val="6060595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606044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Ninguna</c:v>
                </c:pt>
                <c:pt idx="1">
                  <c:v>Infeccion de la herida quirurgica</c:v>
                </c:pt>
                <c:pt idx="2">
                  <c:v>Neumonia </c:v>
                </c:pt>
                <c:pt idx="3">
                  <c:v>Infeccion Bacteriana</c:v>
                </c:pt>
                <c:pt idx="4">
                  <c:v>No Especificada</c:v>
                </c:pt>
                <c:pt idx="5">
                  <c:v>Infeccion de vias urinarias 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86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FE-429C-A412-001C34564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814848"/>
        <c:axId val="60816384"/>
      </c:barChart>
      <c:catAx>
        <c:axId val="6081484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60816384"/>
        <c:crosses val="autoZero"/>
        <c:auto val="1"/>
        <c:lblAlgn val="ctr"/>
        <c:lblOffset val="100"/>
        <c:noMultiLvlLbl val="0"/>
      </c:catAx>
      <c:valAx>
        <c:axId val="6081638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608148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A3034-D91F-44C1-8C6F-72822087175B}" type="datetimeFigureOut">
              <a:rPr lang="es-ES" smtClean="0"/>
              <a:pPr/>
              <a:t>09/01/2018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B428E-EA0A-4835-9318-6CDE2C6CD8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469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5400" dirty="0" smtClean="0"/>
              <a:t>corregida</a:t>
            </a:r>
            <a:endParaRPr lang="es-ES" sz="5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1142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1199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066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825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Dos sin fecha de egreso CORREGIDA OTRA BASE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445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750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75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0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2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44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27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8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4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25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70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00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52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Fondo_DM2_30jul1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1"/>
            <a:ext cx="6858000" cy="88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5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INFORME TRIMESTRAL DIABETES MELLITUS 2 UNIDAD CENTINELA* BCS</a:t>
            </a:r>
            <a:br>
              <a:rPr lang="es-ES" dirty="0" smtClean="0"/>
            </a:br>
            <a:r>
              <a:rPr lang="es-ES" dirty="0" smtClean="0"/>
              <a:t>3ER TRIMESTRE 2017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Subdirección de Epidemiología</a:t>
            </a:r>
          </a:p>
          <a:p>
            <a:r>
              <a:rPr lang="es-ES" dirty="0" smtClean="0"/>
              <a:t>Baja California Sur</a:t>
            </a:r>
          </a:p>
          <a:p>
            <a:r>
              <a:rPr lang="es-ES" dirty="0" smtClean="0"/>
              <a:t>Secretaría de Salud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988840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0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9</a:t>
            </a:r>
            <a:r>
              <a:rPr lang="es-MX" sz="1800" dirty="0" smtClean="0"/>
              <a:t>. Complicaciones </a:t>
            </a:r>
            <a:r>
              <a:rPr lang="es-MX" sz="1800" dirty="0"/>
              <a:t>I</a:t>
            </a:r>
            <a:r>
              <a:rPr lang="es-MX" sz="1800" dirty="0" smtClean="0"/>
              <a:t>ntrahospitalarias </a:t>
            </a:r>
            <a:r>
              <a:rPr lang="es-MX" sz="1800" dirty="0"/>
              <a:t>P</a:t>
            </a:r>
            <a:r>
              <a:rPr lang="es-MX" sz="1800" dirty="0" smtClean="0"/>
              <a:t>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 JUL-SEP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815440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08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10</a:t>
            </a:r>
            <a:r>
              <a:rPr lang="es-MX" sz="1800" dirty="0" smtClean="0"/>
              <a:t>. </a:t>
            </a:r>
            <a:r>
              <a:rPr lang="es-MX" sz="1800" dirty="0"/>
              <a:t>Discapacidad en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 Unidad Centinela* BCS JUL-SEP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230197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dirty="0" smtClean="0"/>
              <a:t>EVALUACIÓN </a:t>
            </a:r>
            <a:br>
              <a:rPr lang="es-MX" sz="1800" dirty="0" smtClean="0"/>
            </a:br>
            <a:r>
              <a:rPr lang="es-MX" sz="1800" dirty="0" smtClean="0"/>
              <a:t>Unidad Centinela* BCS </a:t>
            </a:r>
            <a:r>
              <a:rPr lang="es-MX" sz="1800" dirty="0" smtClean="0"/>
              <a:t>JUL-SEP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68760" y="838842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2411760"/>
            <a:ext cx="544259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908720" y="205172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Calidad: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3501008" y="449999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Resultado: 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76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/87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87.35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%</a:t>
            </a:r>
            <a:endParaRPr lang="es-MX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980728" y="49320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Oportunidad: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4744" y="5220072"/>
            <a:ext cx="4536504" cy="238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CuadroTexto"/>
          <p:cNvSpPr txBox="1"/>
          <p:nvPr/>
        </p:nvSpPr>
        <p:spPr>
          <a:xfrm>
            <a:off x="2492896" y="781236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Resultado: 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9/87=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90.80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%</a:t>
            </a:r>
            <a:endParaRPr lang="es-MX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1. </a:t>
            </a:r>
            <a:r>
              <a:rPr lang="es-MX" sz="1800" dirty="0"/>
              <a:t>Casos de P</a:t>
            </a:r>
            <a:r>
              <a:rPr lang="es-MX" sz="1800" dirty="0" smtClean="0"/>
              <a:t>rimera </a:t>
            </a:r>
            <a:r>
              <a:rPr lang="es-MX" sz="1800" dirty="0"/>
              <a:t>vez y </a:t>
            </a:r>
            <a:r>
              <a:rPr lang="es-MX" sz="1800" dirty="0" smtClean="0"/>
              <a:t>Subsecuentes Registrados Unidad Centinela* BCS JUL-SEP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064909"/>
              </p:ext>
            </p:extLst>
          </p:nvPr>
        </p:nvGraphicFramePr>
        <p:xfrm>
          <a:off x="342900" y="2133602"/>
          <a:ext cx="6172200" cy="665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67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2</a:t>
            </a:r>
            <a:r>
              <a:rPr lang="es-MX" sz="1800" dirty="0"/>
              <a:t>. </a:t>
            </a:r>
            <a:r>
              <a:rPr lang="es-MX" sz="1800" dirty="0" smtClean="0"/>
              <a:t>Casos Registrados </a:t>
            </a:r>
            <a:r>
              <a:rPr lang="es-MX" sz="1800" dirty="0"/>
              <a:t>por </a:t>
            </a:r>
            <a:r>
              <a:rPr lang="es-MX" sz="1800" dirty="0" smtClean="0"/>
              <a:t>Grupo </a:t>
            </a:r>
            <a:r>
              <a:rPr lang="es-MX" sz="1800" dirty="0"/>
              <a:t>E</a:t>
            </a:r>
            <a:r>
              <a:rPr lang="es-MX" sz="1800" dirty="0" smtClean="0"/>
              <a:t>tario </a:t>
            </a:r>
            <a:r>
              <a:rPr lang="es-MX" sz="1800" dirty="0"/>
              <a:t>y </a:t>
            </a:r>
            <a:r>
              <a:rPr lang="es-MX" sz="1800" dirty="0" smtClean="0"/>
              <a:t>Sexo Unidad Centinela* BCS </a:t>
            </a:r>
            <a:r>
              <a:rPr lang="es-MX" sz="1800" dirty="0" smtClean="0"/>
              <a:t>JUL-SEP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824831"/>
              </p:ext>
            </p:extLst>
          </p:nvPr>
        </p:nvGraphicFramePr>
        <p:xfrm>
          <a:off x="342900" y="2133603"/>
          <a:ext cx="6172200" cy="596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56792" y="802838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7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3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JUL-SEP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277750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2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4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BCS  JUL-SEP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730990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44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5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Egreso Unidad Centinela* BCS JUL-SEP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967224"/>
              </p:ext>
            </p:extLst>
          </p:nvPr>
        </p:nvGraphicFramePr>
        <p:xfrm>
          <a:off x="342900" y="2133603"/>
          <a:ext cx="6172200" cy="5678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81236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81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6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Egreso  Unidad Centinela* BCS JUL-SEP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802092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3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7</a:t>
            </a:r>
            <a:r>
              <a:rPr lang="es-MX" sz="1800" dirty="0" smtClean="0"/>
              <a:t>. </a:t>
            </a:r>
            <a:r>
              <a:rPr lang="es-MX" sz="1800" dirty="0"/>
              <a:t>IMC de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JUL-SEP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41997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66834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1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8</a:t>
            </a:r>
            <a:r>
              <a:rPr lang="es-MX" sz="1800" dirty="0" smtClean="0"/>
              <a:t>. </a:t>
            </a:r>
            <a:r>
              <a:rPr lang="es-MX" sz="1800" dirty="0"/>
              <a:t>Días de </a:t>
            </a:r>
            <a:r>
              <a:rPr lang="es-MX" sz="1800" dirty="0" smtClean="0"/>
              <a:t>Estancias </a:t>
            </a:r>
            <a:r>
              <a:rPr lang="es-MX" sz="1800" dirty="0"/>
              <a:t>I</a:t>
            </a:r>
            <a:r>
              <a:rPr lang="es-MX" sz="1800" dirty="0" smtClean="0"/>
              <a:t>ntrahospitalaria </a:t>
            </a:r>
            <a:r>
              <a:rPr lang="es-MX" sz="1800" dirty="0"/>
              <a:t>en </a:t>
            </a:r>
            <a:r>
              <a:rPr lang="es-MX" sz="1800" dirty="0" smtClean="0"/>
              <a:t>Pacientes Registrados Unidad Centinela* BCS  JUL-SEP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199517"/>
              </p:ext>
            </p:extLst>
          </p:nvPr>
        </p:nvGraphicFramePr>
        <p:xfrm>
          <a:off x="342900" y="2133603"/>
          <a:ext cx="6172200" cy="5822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0439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418</Words>
  <Application>Microsoft Office PowerPoint</Application>
  <PresentationFormat>Presentación en pantalla (4:3)</PresentationFormat>
  <Paragraphs>66</Paragraphs>
  <Slides>12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1_Tema de Office</vt:lpstr>
      <vt:lpstr>INFORME TRIMESTRAL DIABETES MELLITUS 2 UNIDAD CENTINELA* BCS 3ER TRIMESTRE 2017</vt:lpstr>
      <vt:lpstr>Gráfico 1. Casos de Primera vez y Subsecuentes Registrados Unidad Centinela* BCS JUL-SEP 2017</vt:lpstr>
      <vt:lpstr>Gráfico 2. Casos Registrados por Grupo Etario y Sexo Unidad Centinela* BCS JUL-SEP 2017</vt:lpstr>
      <vt:lpstr>Gráfico 3. Manejo Terapéutico Reportado al Ingreso Unidad Centinela* JUL-SEP 2017</vt:lpstr>
      <vt:lpstr>Gráfico 4. Niveles de Glucemia al Ingreso Unidad Centinela* BCS  JUL-SEP 2017</vt:lpstr>
      <vt:lpstr>Gráfico 5. Manejo Terapéutico Reportado al Egreso Unidad Centinela* BCS JUL-SEP 2017</vt:lpstr>
      <vt:lpstr>Gráfico 6. Niveles de Glucemia al Egreso  Unidad Centinela* BCS JUL-SEP 2017</vt:lpstr>
      <vt:lpstr>Gráfico 7. IMC de Pacientes Registrados Unidad Centinela* BCS JUL-SEP 2017</vt:lpstr>
      <vt:lpstr>Gráfico 8. Días de Estancias Intrahospitalaria en Pacientes Registrados Unidad Centinela* BCS  JUL-SEP 2017</vt:lpstr>
      <vt:lpstr>Gráfico 9. Complicaciones Intrahospitalarias Pacientes Registrados Unidad Centinela* BCS  JUL-SEP 2017</vt:lpstr>
      <vt:lpstr>Gráfico 10. Discapacidad en Pacientes Registrados  Unidad Centinela* BCS JUL-SEP 2017</vt:lpstr>
      <vt:lpstr>EVALUACIÓN  Unidad Centinela* BCS JUL-SEP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trimestral  Diabetes Mellitus Tipo 2</dc:title>
  <dc:creator>Daniel</dc:creator>
  <cp:lastModifiedBy>lilia fierro</cp:lastModifiedBy>
  <cp:revision>107</cp:revision>
  <dcterms:created xsi:type="dcterms:W3CDTF">2016-09-29T16:49:13Z</dcterms:created>
  <dcterms:modified xsi:type="dcterms:W3CDTF">2018-01-09T22:12:09Z</dcterms:modified>
</cp:coreProperties>
</file>